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59" r:id="rId6"/>
    <p:sldId id="258" r:id="rId7"/>
    <p:sldId id="260" r:id="rId8"/>
    <p:sldId id="266" r:id="rId9"/>
    <p:sldId id="261" r:id="rId10"/>
    <p:sldId id="265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3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0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6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4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27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0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1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29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9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67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9905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135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8687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59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90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734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6CB7B-5042-4FD3-A36A-C97EAEA1A4D7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ECA171-7B93-4E5E-B177-568644CEE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3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92D050"/>
                </a:solidFill>
              </a:rPr>
              <a:t>Сахарный  диабет 1 типа у детей и подростков</a:t>
            </a:r>
            <a:endParaRPr lang="ru-RU" i="1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i="1" dirty="0" smtClean="0"/>
              <a:t>Сахарный  диабет: болезнь с древней историей</a:t>
            </a:r>
          </a:p>
          <a:p>
            <a:r>
              <a:rPr lang="ru-RU" i="1" dirty="0" smtClean="0"/>
              <a:t>В папирусах Древнего Египта описаны характерные признаки диабета: похудение, жажда и частое  мочеиспускание</a:t>
            </a:r>
          </a:p>
          <a:p>
            <a:r>
              <a:rPr lang="ru-RU" i="1" dirty="0" smtClean="0"/>
              <a:t>В Древней Греции врач </a:t>
            </a:r>
            <a:r>
              <a:rPr lang="ru-RU" i="1" dirty="0" err="1" smtClean="0"/>
              <a:t>Артей</a:t>
            </a:r>
            <a:r>
              <a:rPr lang="ru-RU" i="1" dirty="0" smtClean="0"/>
              <a:t> ввел  термин «диабет»( от греческого  проходить сквозь, описывая  значительную потерю жидкости)</a:t>
            </a:r>
          </a:p>
          <a:p>
            <a:r>
              <a:rPr lang="ru-RU" i="1" dirty="0"/>
              <a:t> </a:t>
            </a:r>
            <a:r>
              <a:rPr lang="ru-RU" i="1" dirty="0" smtClean="0"/>
              <a:t>В средневековье болезнь пытались лечить травами, голодом  и даже кровопусканием.</a:t>
            </a:r>
          </a:p>
          <a:p>
            <a:r>
              <a:rPr lang="ru-RU" i="1" dirty="0"/>
              <a:t> </a:t>
            </a:r>
            <a:r>
              <a:rPr lang="ru-RU" i="1" dirty="0" smtClean="0"/>
              <a:t>В 1922 году канадские ученые </a:t>
            </a:r>
            <a:r>
              <a:rPr lang="ru-RU" i="1" dirty="0" err="1" smtClean="0"/>
              <a:t>Бантинг</a:t>
            </a:r>
            <a:r>
              <a:rPr lang="ru-RU" i="1" dirty="0" smtClean="0"/>
              <a:t> и Бест  и биохимик </a:t>
            </a:r>
            <a:r>
              <a:rPr lang="ru-RU" i="1" dirty="0" err="1" smtClean="0"/>
              <a:t>Коллип</a:t>
            </a:r>
            <a:r>
              <a:rPr lang="ru-RU" i="1" dirty="0" smtClean="0"/>
              <a:t> открыли инсулин, благодаря этому открытию были спасены миллионы жизней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10876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92D050"/>
                </a:solidFill>
              </a:rPr>
              <a:t>Метаболизм углеводов  в организме </a:t>
            </a:r>
            <a:endParaRPr lang="ru-RU" i="1" dirty="0">
              <a:solidFill>
                <a:srgbClr val="92D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Основу </a:t>
            </a:r>
            <a:r>
              <a:rPr lang="ru-RU" b="1" i="1" dirty="0"/>
              <a:t>рациона человека составляют </a:t>
            </a:r>
            <a:r>
              <a:rPr lang="ru-RU" b="1" i="1" dirty="0" err="1"/>
              <a:t>макронутриенты</a:t>
            </a:r>
            <a:r>
              <a:rPr lang="ru-RU" b="1" i="1" dirty="0"/>
              <a:t> - белки, жиры и углеводы, каждый из которых играет важную роль в организме, и их правильный баланс необходим для поддержания здоровья и оптимального уровня энергии. </a:t>
            </a:r>
            <a:endParaRPr lang="ru-RU" b="1" i="1" dirty="0" smtClean="0"/>
          </a:p>
          <a:p>
            <a:r>
              <a:rPr lang="ru-RU" b="1" i="1" dirty="0"/>
              <a:t>Углеводы в продуктах большей частью представлены в виде крахмала (длинная цепь из простых углеводов), его распад до простых углеводов начинается в полости рта, но основной процесс происходит в тонком </a:t>
            </a:r>
            <a:r>
              <a:rPr lang="ru-RU" b="1" i="1" dirty="0" smtClean="0"/>
              <a:t>кишечнике</a:t>
            </a:r>
            <a:r>
              <a:rPr lang="ru-RU" b="1" i="1" dirty="0"/>
              <a:t>, где они всасываются в кровь</a:t>
            </a:r>
            <a:r>
              <a:rPr lang="ru-RU" b="1" i="1" dirty="0" smtClean="0"/>
              <a:t>.</a:t>
            </a:r>
          </a:p>
          <a:p>
            <a:r>
              <a:rPr lang="ru-RU" b="1" i="1" dirty="0"/>
              <a:t>От тонкого кишечника кровь, богатая питательными веществами, сначала поступает в печень, </a:t>
            </a:r>
            <a:r>
              <a:rPr lang="ru-RU" b="1" i="1" dirty="0" smtClean="0"/>
              <a:t>где</a:t>
            </a:r>
            <a:r>
              <a:rPr lang="ru-RU" b="1" i="1" dirty="0"/>
              <a:t> часть углеводов превращается в гликоген печени (запас углеводов) и далее разносится по органам организма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00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1719"/>
            <a:ext cx="8596668" cy="1320800"/>
          </a:xfrm>
        </p:spPr>
        <p:txBody>
          <a:bodyPr/>
          <a:lstStyle/>
          <a:p>
            <a:r>
              <a:rPr lang="ru-RU" i="1" dirty="0" smtClean="0"/>
              <a:t>Роль инсулина в организме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034" y="1275008"/>
            <a:ext cx="8745968" cy="39034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600" b="1" i="1" dirty="0" smtClean="0"/>
              <a:t>Все клетки </a:t>
            </a:r>
            <a:r>
              <a:rPr lang="ru-RU" sz="1600" b="1" i="1" dirty="0"/>
              <a:t>организма по механизму поступления углеводов в них делятся на:</a:t>
            </a:r>
          </a:p>
          <a:p>
            <a:r>
              <a:rPr lang="ru-RU" sz="1600" b="1" i="1" dirty="0" err="1"/>
              <a:t>инсулинзависимые</a:t>
            </a:r>
            <a:r>
              <a:rPr lang="ru-RU" sz="1600" i="1" dirty="0"/>
              <a:t> – требуется помощь инсулина (мышечная и жировая ткани, печень)</a:t>
            </a:r>
          </a:p>
          <a:p>
            <a:r>
              <a:rPr lang="ru-RU" sz="1600" b="1" i="1" dirty="0"/>
              <a:t>инсулиннезависимые </a:t>
            </a:r>
            <a:r>
              <a:rPr lang="ru-RU" sz="1600" i="1" dirty="0"/>
              <a:t>– инсулин не требуется (нейроны головного мозга)</a:t>
            </a:r>
          </a:p>
          <a:p>
            <a:pPr marL="0" indent="0">
              <a:buNone/>
            </a:pPr>
            <a:r>
              <a:rPr lang="ru-RU" sz="1600" b="1" i="1" dirty="0"/>
              <a:t>Как ключ открывает дверь, так инсулин обеспечивает поступление глюкозы в клетку</a:t>
            </a:r>
            <a:r>
              <a:rPr lang="ru-RU" sz="1600" b="1" i="1" dirty="0" smtClean="0"/>
              <a:t>.</a:t>
            </a:r>
          </a:p>
          <a:p>
            <a:pPr marL="0" indent="0">
              <a:buNone/>
            </a:pPr>
            <a:r>
              <a:rPr lang="ru-RU" sz="1600" b="1" i="1" dirty="0" smtClean="0"/>
              <a:t> </a:t>
            </a:r>
            <a:r>
              <a:rPr lang="ru-RU" sz="1600" b="1" i="1" dirty="0"/>
              <a:t>Без инсулина </a:t>
            </a:r>
            <a:r>
              <a:rPr lang="ru-RU" sz="1600" b="1" i="1" dirty="0" err="1"/>
              <a:t>инсулинзависимые</a:t>
            </a:r>
            <a:r>
              <a:rPr lang="ru-RU" sz="1600" b="1" i="1" dirty="0"/>
              <a:t> ткани не могут получать энергию из углеводов, что приводит к нарушению функционирования </a:t>
            </a:r>
            <a:r>
              <a:rPr lang="ru-RU" sz="1600" b="1" i="1" dirty="0" smtClean="0"/>
              <a:t>организма. Таким образом инсулин</a:t>
            </a:r>
            <a:r>
              <a:rPr lang="ru-RU" sz="1600" i="1" dirty="0" smtClean="0"/>
              <a:t> </a:t>
            </a:r>
          </a:p>
          <a:p>
            <a:r>
              <a:rPr lang="ru-RU" sz="1600" i="1" dirty="0" smtClean="0"/>
              <a:t>обеспечивает </a:t>
            </a:r>
            <a:r>
              <a:rPr lang="ru-RU" sz="1600" i="1" dirty="0"/>
              <a:t>поступление глюкозы в клетки</a:t>
            </a:r>
          </a:p>
          <a:p>
            <a:r>
              <a:rPr lang="ru-RU" sz="1600" i="1" dirty="0"/>
              <a:t>останавливает распад гликогена печени и запускает процесс его образования</a:t>
            </a:r>
          </a:p>
          <a:p>
            <a:r>
              <a:rPr lang="ru-RU" sz="1600" i="1" dirty="0"/>
              <a:t>останавливает распад жиров и запускает процесс их образования</a:t>
            </a:r>
          </a:p>
          <a:p>
            <a:r>
              <a:rPr lang="ru-RU" sz="1600" i="1" dirty="0"/>
              <a:t>способствует синтезу белков, необходимых для поддержания структуры и функционирования клеток, что обеспечивает рост и развитие органов и организма в целом, барьерную функцию кожных покровов, защитную функцию иммунной системы и многое другое.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69721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Как развивается заболевание и каковы его  причины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Сахарный диабет  1 типа это </a:t>
            </a:r>
            <a:r>
              <a:rPr lang="ru-RU" i="1" dirty="0"/>
              <a:t>заболевание, при котором поджелудочная железа перестает вырабатывать инсулин в </a:t>
            </a:r>
            <a:r>
              <a:rPr lang="ru-RU" i="1" dirty="0" smtClean="0"/>
              <a:t>достаточном из-за аутоиммунной реакции. Поджелудочная железа атакуется антителами, что приводит к разрушению в-клеток вырабатывающих инсулин  и стойкому </a:t>
            </a:r>
            <a:r>
              <a:rPr lang="ru-RU" i="1" dirty="0"/>
              <a:t>повышению уровня глюкозы крови – гипергликемии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i="1" dirty="0"/>
              <a:t>Инсулин – единственный гормон в организме человека, который снижает уровень глюкозы, если она поднимается </a:t>
            </a:r>
            <a:r>
              <a:rPr lang="ru-RU" i="1" dirty="0" smtClean="0"/>
              <a:t>выше  нормы.</a:t>
            </a:r>
          </a:p>
          <a:p>
            <a:r>
              <a:rPr lang="ru-RU" i="1" dirty="0"/>
              <a:t> При этом в крови можно обнаружить маркёры аутоиммунного процесса – высокий уровень специфических островковых </a:t>
            </a:r>
            <a:r>
              <a:rPr lang="ru-RU" i="1" dirty="0" err="1" smtClean="0"/>
              <a:t>аутоантител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i="1" dirty="0"/>
              <a:t>В</a:t>
            </a:r>
            <a:r>
              <a:rPr lang="ru-RU" i="1" dirty="0" smtClean="0"/>
              <a:t> </a:t>
            </a:r>
            <a:r>
              <a:rPr lang="ru-RU" i="1" dirty="0"/>
              <a:t>редких случаях, </a:t>
            </a:r>
            <a:r>
              <a:rPr lang="ru-RU" i="1" dirty="0" smtClean="0"/>
              <a:t>сахарный  </a:t>
            </a:r>
            <a:r>
              <a:rPr lang="ru-RU" i="1" dirty="0"/>
              <a:t>1 типа может развиваться без повышения уровня антител – это, так называемый, идиопатический СД 1 типа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275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Причины развития  сахарного  диабет  типа у детей и подростков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Сахарный  диабет  </a:t>
            </a:r>
            <a:r>
              <a:rPr lang="ru-RU" b="1" i="1" dirty="0"/>
              <a:t>1 типа </a:t>
            </a:r>
            <a:r>
              <a:rPr lang="ru-RU" b="1" i="1" dirty="0" smtClean="0"/>
              <a:t>  это многофакторное заболевание. На возникновение которого  заболевания влияют:</a:t>
            </a:r>
            <a:endParaRPr lang="ru-RU" b="1" i="1" dirty="0"/>
          </a:p>
          <a:p>
            <a:r>
              <a:rPr lang="ru-RU" i="1" dirty="0"/>
              <a:t>генетическая предрасположенность (описано около 70 локусов генов, ассоциированных с развитием СД 1 типа)</a:t>
            </a:r>
          </a:p>
          <a:p>
            <a:r>
              <a:rPr lang="ru-RU" i="1" dirty="0"/>
              <a:t>неблагоприятные факторы окружающей среды</a:t>
            </a:r>
          </a:p>
          <a:p>
            <a:r>
              <a:rPr lang="ru-RU" i="1" dirty="0"/>
              <a:t>некоторые вирусные инфекции (вирус </a:t>
            </a:r>
            <a:r>
              <a:rPr lang="ru-RU" i="1" dirty="0" err="1"/>
              <a:t>Коксаки</a:t>
            </a:r>
            <a:r>
              <a:rPr lang="ru-RU" i="1" dirty="0"/>
              <a:t>, </a:t>
            </a:r>
            <a:r>
              <a:rPr lang="ru-RU" i="1" dirty="0" err="1"/>
              <a:t>цитомегаловирус</a:t>
            </a:r>
            <a:r>
              <a:rPr lang="ru-RU" i="1" dirty="0"/>
              <a:t> и </a:t>
            </a:r>
            <a:r>
              <a:rPr lang="ru-RU" i="1" dirty="0" err="1"/>
              <a:t>др</a:t>
            </a:r>
            <a:r>
              <a:rPr lang="ru-RU" i="1" dirty="0"/>
              <a:t>)</a:t>
            </a:r>
          </a:p>
          <a:p>
            <a:r>
              <a:rPr lang="ru-RU" i="1" dirty="0"/>
              <a:t>химические вещества</a:t>
            </a:r>
          </a:p>
          <a:p>
            <a:r>
              <a:rPr lang="ru-RU" i="1" dirty="0"/>
              <a:t>есть информация о том, что мало болеющие дети более подвержены аутоиммунным </a:t>
            </a:r>
            <a:r>
              <a:rPr lang="ru-RU" i="1" dirty="0" smtClean="0"/>
              <a:t>заболеваниям</a:t>
            </a:r>
          </a:p>
          <a:p>
            <a:r>
              <a:rPr lang="ru-RU" i="1" dirty="0" smtClean="0"/>
              <a:t>Клинические проявления заболевания возникают при гибели 70-90%  В- клеток поджелудочной железы</a:t>
            </a:r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18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Симптомы   сахарного диабета 1типа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Жажда и учащенное мочеиспускание («липкая моча»), </a:t>
            </a:r>
            <a:r>
              <a:rPr lang="ru-RU" i="1" dirty="0" err="1" smtClean="0"/>
              <a:t>энурез</a:t>
            </a:r>
            <a:endParaRPr lang="ru-RU" i="1" dirty="0" smtClean="0"/>
          </a:p>
          <a:p>
            <a:r>
              <a:rPr lang="ru-RU" i="1" dirty="0" smtClean="0"/>
              <a:t>Потеря веса при повышенном аппетите</a:t>
            </a:r>
          </a:p>
          <a:p>
            <a:r>
              <a:rPr lang="ru-RU" i="1" dirty="0" smtClean="0"/>
              <a:t>Постоянное чувство голода ( связано с тем, что в отсутствие инсулина глюкоза из пищи  не попадает в клетку, клетка «голодает» и не получает необходимую ей энергию, а уровень сахара в крови  продолжает расти)</a:t>
            </a:r>
          </a:p>
          <a:p>
            <a:r>
              <a:rPr lang="ru-RU" i="1" dirty="0" smtClean="0"/>
              <a:t>Выраженная слабость  и утомляемость</a:t>
            </a:r>
          </a:p>
          <a:p>
            <a:r>
              <a:rPr lang="ru-RU" i="1" dirty="0" smtClean="0"/>
              <a:t>Тошнота и рвота, запах ацетона изо рта</a:t>
            </a:r>
          </a:p>
          <a:p>
            <a:r>
              <a:rPr lang="ru-RU" i="1" dirty="0" smtClean="0"/>
              <a:t>Плохая заживляемость  ран, частые </a:t>
            </a:r>
            <a:r>
              <a:rPr lang="ru-RU" i="1" dirty="0" err="1" smtClean="0"/>
              <a:t>вульвовагиниты</a:t>
            </a:r>
            <a:r>
              <a:rPr lang="ru-RU" i="1" dirty="0" smtClean="0"/>
              <a:t> у девочек, </a:t>
            </a:r>
            <a:r>
              <a:rPr lang="ru-RU" i="1" dirty="0" err="1" smtClean="0"/>
              <a:t>баланиты</a:t>
            </a:r>
            <a:r>
              <a:rPr lang="ru-RU" i="1" dirty="0" smtClean="0"/>
              <a:t> у мальчиков</a:t>
            </a:r>
          </a:p>
          <a:p>
            <a:r>
              <a:rPr lang="ru-RU" i="1" dirty="0" smtClean="0"/>
              <a:t>Сухость  кожных покровов и слизистых, зуд кожи, боли в животе, имитирующие картину   «острого живота»</a:t>
            </a:r>
          </a:p>
          <a:p>
            <a:endParaRPr lang="ru-RU" i="1" dirty="0" smtClean="0"/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01127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Лабораторная диагностика  сахарного диабета 1 типа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Основное лабораторное </a:t>
            </a:r>
            <a:r>
              <a:rPr lang="ru-RU" b="1" dirty="0" smtClean="0"/>
              <a:t>проявление</a:t>
            </a:r>
            <a:r>
              <a:rPr lang="ru-RU" dirty="0"/>
              <a:t> – повышение уровня глюкозы в крови в сочетании со снижением инсулина/С-пептида :</a:t>
            </a:r>
          </a:p>
          <a:p>
            <a:r>
              <a:rPr lang="ru-RU" dirty="0"/>
              <a:t>глюкоза венозной крови натощак &gt;7,0 </a:t>
            </a:r>
            <a:r>
              <a:rPr lang="ru-RU" dirty="0" err="1"/>
              <a:t>ммоль</a:t>
            </a:r>
            <a:r>
              <a:rPr lang="ru-RU" dirty="0"/>
              <a:t>/л</a:t>
            </a:r>
          </a:p>
          <a:p>
            <a:r>
              <a:rPr lang="ru-RU" dirty="0"/>
              <a:t>глюкоза венозной крови в любое время &gt;11,1 </a:t>
            </a:r>
            <a:r>
              <a:rPr lang="ru-RU" dirty="0" err="1"/>
              <a:t>ммоль</a:t>
            </a:r>
            <a:r>
              <a:rPr lang="ru-RU" dirty="0"/>
              <a:t>/л</a:t>
            </a:r>
          </a:p>
          <a:p>
            <a:r>
              <a:rPr lang="ru-RU" dirty="0"/>
              <a:t>сниженный уровень инсулина (вне инсулинотерапии) или С-пептида крови  при повышенном значении глюкозы венозной крови в тот же момент времени</a:t>
            </a:r>
            <a:r>
              <a:rPr lang="ru-RU" dirty="0" smtClean="0"/>
              <a:t>, </a:t>
            </a:r>
            <a:r>
              <a:rPr lang="ru-RU" dirty="0" err="1" smtClean="0"/>
              <a:t>гликированный</a:t>
            </a:r>
            <a:r>
              <a:rPr lang="ru-RU" dirty="0" smtClean="0"/>
              <a:t> </a:t>
            </a:r>
            <a:r>
              <a:rPr lang="ru-RU" dirty="0"/>
              <a:t>гемоглобин (усреднённый уровень глюкозы крови за последние 90 дней) ≥6,5%</a:t>
            </a:r>
          </a:p>
          <a:p>
            <a:r>
              <a:rPr lang="ru-RU" dirty="0"/>
              <a:t>повышение одного или нескольких специфических </a:t>
            </a:r>
            <a:r>
              <a:rPr lang="ru-RU" dirty="0" err="1" smtClean="0"/>
              <a:t>аутоантител</a:t>
            </a:r>
            <a:endParaRPr lang="ru-RU" dirty="0" smtClean="0"/>
          </a:p>
          <a:p>
            <a:r>
              <a:rPr lang="ru-RU" dirty="0" smtClean="0"/>
              <a:t>в общем анализе мочи  можно обнаружить </a:t>
            </a:r>
            <a:r>
              <a:rPr lang="ru-RU" dirty="0" err="1" smtClean="0"/>
              <a:t>глюкозурию</a:t>
            </a:r>
            <a:r>
              <a:rPr lang="ru-RU" dirty="0" smtClean="0"/>
              <a:t>( наличие сахара в моче) и  </a:t>
            </a:r>
            <a:r>
              <a:rPr lang="ru-RU" dirty="0" err="1" smtClean="0"/>
              <a:t>кетонурию</a:t>
            </a:r>
            <a:r>
              <a:rPr lang="ru-RU" dirty="0" smtClean="0"/>
              <a:t> ( наличие кетонов ) в моче.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547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Диагностика  сахарного диабета 1 типа на ранних стадиях  у группы риска 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Кому  стоит подумать об обследовании: детям с 1 года жизни при наличии близких родственников  с СД 1 типа, а также обследование может проводиться  детям с пограничными  значениями гликемии</a:t>
            </a:r>
          </a:p>
          <a:p>
            <a:r>
              <a:rPr lang="ru-RU" i="1" dirty="0" smtClean="0"/>
              <a:t>К изученным рискам относится генетическая предрасположенность(тип</a:t>
            </a:r>
            <a:r>
              <a:rPr lang="en-US" i="1" dirty="0" smtClean="0"/>
              <a:t> HLA DR3, HLA DR4), </a:t>
            </a:r>
            <a:r>
              <a:rPr lang="ru-RU" i="1" dirty="0"/>
              <a:t> </a:t>
            </a:r>
            <a:r>
              <a:rPr lang="ru-RU" i="1" dirty="0" smtClean="0"/>
              <a:t>однако обнаружение антител является главным сигналом начала развития заболевания( аутоиммунной атаки на  </a:t>
            </a:r>
            <a:r>
              <a:rPr lang="ru-RU" i="1" dirty="0" err="1" smtClean="0"/>
              <a:t>на</a:t>
            </a:r>
            <a:r>
              <a:rPr lang="ru-RU" i="1" dirty="0" smtClean="0"/>
              <a:t> В- клетки, вырабатывающих инсулин). В настоящее  время  известно 5 видов антител.</a:t>
            </a:r>
          </a:p>
          <a:p>
            <a:r>
              <a:rPr lang="ru-RU" i="1" dirty="0" smtClean="0"/>
              <a:t>Если у ребенка обнаруживают два и более вида  антител, то риск заболевания в течение  10 лет составляет 70% и почти 100% риск  заболевания в течение жизни.</a:t>
            </a:r>
          </a:p>
          <a:p>
            <a:r>
              <a:rPr lang="ru-RU" i="1" dirty="0" smtClean="0">
                <a:solidFill>
                  <a:srgbClr val="FF0000"/>
                </a:solidFill>
              </a:rPr>
              <a:t>Наличие симптомов  сахарного  диабета, повышение уровня гликемии выше 7 </a:t>
            </a:r>
            <a:r>
              <a:rPr lang="ru-RU" i="1" dirty="0" err="1" smtClean="0">
                <a:solidFill>
                  <a:srgbClr val="FF0000"/>
                </a:solidFill>
              </a:rPr>
              <a:t>ммол</a:t>
            </a:r>
            <a:r>
              <a:rPr lang="ru-RU" i="1" dirty="0" smtClean="0">
                <a:solidFill>
                  <a:srgbClr val="FF0000"/>
                </a:solidFill>
              </a:rPr>
              <a:t>/л натощак и при любом случайном измерении выше 11,1 </a:t>
            </a:r>
            <a:r>
              <a:rPr lang="ru-RU" i="1" dirty="0" err="1" smtClean="0">
                <a:solidFill>
                  <a:srgbClr val="FF0000"/>
                </a:solidFill>
              </a:rPr>
              <a:t>ммол</a:t>
            </a:r>
            <a:r>
              <a:rPr lang="ru-RU" i="1" dirty="0" smtClean="0">
                <a:solidFill>
                  <a:srgbClr val="FF0000"/>
                </a:solidFill>
              </a:rPr>
              <a:t>/л требуют незамедлительной госпитализации в  профильный стационар для   верификации диагноза назначения лечения.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6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Лечение  сахарного  диабета 1 типа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Своевременная диагностика и начало </a:t>
            </a:r>
            <a:r>
              <a:rPr lang="ru-RU" i="1" dirty="0" err="1"/>
              <a:t>сахароснижающей</a:t>
            </a:r>
            <a:r>
              <a:rPr lang="ru-RU" i="1" dirty="0"/>
              <a:t> терапии – залог успешного </a:t>
            </a:r>
            <a:r>
              <a:rPr lang="ru-RU" i="1" dirty="0" smtClean="0"/>
              <a:t>контроля  сахарного  диабета  </a:t>
            </a:r>
            <a:r>
              <a:rPr lang="ru-RU" i="1" dirty="0"/>
              <a:t>1 типа, высокого качества жизни и профилактики развития осложнений СД</a:t>
            </a:r>
            <a:r>
              <a:rPr lang="ru-RU" i="1" dirty="0" smtClean="0"/>
              <a:t>!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В настоящее время единственным</a:t>
            </a:r>
            <a:r>
              <a:rPr lang="ru-RU" b="1" i="1" dirty="0">
                <a:solidFill>
                  <a:srgbClr val="7030A0"/>
                </a:solidFill>
              </a:rPr>
              <a:t> эффективным и безопасным способом лечения является заместительная  </a:t>
            </a:r>
            <a:r>
              <a:rPr lang="ru-RU" b="1" i="1" dirty="0" smtClean="0">
                <a:solidFill>
                  <a:srgbClr val="7030A0"/>
                </a:solidFill>
              </a:rPr>
              <a:t>инсулинотерапия – </a:t>
            </a:r>
            <a:r>
              <a:rPr lang="ru-RU" b="1" i="1" dirty="0">
                <a:solidFill>
                  <a:srgbClr val="7030A0"/>
                </a:solidFill>
              </a:rPr>
              <a:t>введение инсулина </a:t>
            </a:r>
            <a:r>
              <a:rPr lang="ru-RU" b="1" i="1" dirty="0" smtClean="0">
                <a:solidFill>
                  <a:srgbClr val="7030A0"/>
                </a:solidFill>
              </a:rPr>
              <a:t>извне</a:t>
            </a:r>
            <a:r>
              <a:rPr lang="ru-RU" i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i="1" dirty="0" smtClean="0"/>
              <a:t>Инсулинотерапия </a:t>
            </a:r>
            <a:r>
              <a:rPr lang="ru-RU" i="1" dirty="0"/>
              <a:t>осуществляется с помощью инъекций в подкожно-жировую </a:t>
            </a:r>
            <a:r>
              <a:rPr lang="ru-RU" i="1" dirty="0" smtClean="0"/>
              <a:t>клетчатку с помощью инсулиновых шприц- ручек или  инсулиновой «помпы».</a:t>
            </a:r>
          </a:p>
          <a:p>
            <a:r>
              <a:rPr lang="ru-RU" i="1" dirty="0"/>
              <a:t>Современный подход к инсулинотерапии направлен на имитацию работы поджелудочной железы – базис-</a:t>
            </a:r>
            <a:r>
              <a:rPr lang="ru-RU" i="1" dirty="0" err="1"/>
              <a:t>болюсная</a:t>
            </a:r>
            <a:r>
              <a:rPr lang="ru-RU" i="1" dirty="0"/>
              <a:t> схема инсулинотерапии</a:t>
            </a:r>
            <a:r>
              <a:rPr lang="ru-RU" i="1" dirty="0" smtClean="0"/>
              <a:t>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0884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Пути достижения компенсации  заболевания и высокого качества жизни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b="1" i="1" dirty="0" smtClean="0"/>
              <a:t>Контроль </a:t>
            </a:r>
            <a:r>
              <a:rPr lang="ru-RU" sz="1400" b="1" i="1" dirty="0"/>
              <a:t>показателей глюкозы </a:t>
            </a:r>
            <a:r>
              <a:rPr lang="ru-RU" sz="1400" i="1" dirty="0"/>
              <a:t>(использование систем непрерывного мониторинга глюкозы и/или </a:t>
            </a:r>
            <a:r>
              <a:rPr lang="ru-RU" sz="1400" i="1" dirty="0" err="1"/>
              <a:t>глюкометра</a:t>
            </a:r>
            <a:r>
              <a:rPr lang="ru-RU" sz="1400" i="1" dirty="0"/>
              <a:t> не менее 6 раз в </a:t>
            </a:r>
            <a:r>
              <a:rPr lang="ru-RU" sz="1400" i="1" dirty="0" smtClean="0"/>
              <a:t>сутки).Современные системы непрерывного мониторинга глюкозы измеряют глюкозу в интерстициальной жидкости. Датчик устанавливается на заднюю поверхность плеча  на срок 14-15 дней  и позволяет  отслеживать  уровень гликемии  в любой момент времени,  выводит данные уровня  сахара в виде  цифр и графиков на смартфон ребенка и родителей, позволяя  своевременно принимать  решения о коррекции инсулинотерапии, принятии дополнительных  углеводов при физической нагрузке</a:t>
            </a:r>
            <a:endParaRPr lang="ru-RU" sz="1400" i="1" dirty="0"/>
          </a:p>
          <a:p>
            <a:r>
              <a:rPr lang="ru-RU" sz="1400" b="1" i="1" dirty="0"/>
              <a:t>Питание</a:t>
            </a:r>
            <a:r>
              <a:rPr lang="ru-RU" sz="1400" i="1" dirty="0"/>
              <a:t> (обучение родителей и ребёнка подсчёту углеводов; сбалансированный рацион, включающий овощи, фрукты, </a:t>
            </a:r>
            <a:r>
              <a:rPr lang="ru-RU" sz="1400" i="1" dirty="0" err="1"/>
              <a:t>цельнозерновые</a:t>
            </a:r>
            <a:r>
              <a:rPr lang="ru-RU" sz="1400" i="1" dirty="0"/>
              <a:t> продукты, ограничение сахара)</a:t>
            </a:r>
          </a:p>
          <a:p>
            <a:r>
              <a:rPr lang="ru-RU" sz="1400" b="1" i="1" dirty="0"/>
              <a:t>Инсулинотерапия</a:t>
            </a:r>
            <a:r>
              <a:rPr lang="ru-RU" sz="1400" i="1" dirty="0"/>
              <a:t> (коррекция дозы при изменении питания, физической активности, во время болезни)</a:t>
            </a:r>
          </a:p>
          <a:p>
            <a:r>
              <a:rPr lang="ru-RU" sz="1400" b="1" i="1" dirty="0"/>
              <a:t>Физическая активность </a:t>
            </a:r>
            <a:r>
              <a:rPr lang="ru-RU" sz="1400" i="1" dirty="0"/>
              <a:t>(ежедневная посильная физическая нагрузка не менее 60 мин; коррекция дозы инсулина в соответствии с уровнем физической нагрузки)</a:t>
            </a:r>
          </a:p>
          <a:p>
            <a:r>
              <a:rPr lang="ru-RU" sz="1400" b="1" dirty="0" smtClean="0"/>
              <a:t>Отдых и обучение детей </a:t>
            </a:r>
            <a:r>
              <a:rPr lang="ru-RU" sz="1400" dirty="0" smtClean="0"/>
              <a:t>в рамках «</a:t>
            </a:r>
            <a:r>
              <a:rPr lang="ru-RU" sz="1400" dirty="0" err="1" smtClean="0"/>
              <a:t>диасмен</a:t>
            </a:r>
            <a:r>
              <a:rPr lang="ru-RU" sz="1400" dirty="0" smtClean="0"/>
              <a:t>», «диабетических» отрядов в лагерях отдыха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5598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Новое в терапии ранних стадий СД 1 типа, данные клинических исследований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 В ноябре 2022 года </a:t>
            </a:r>
            <a:r>
              <a:rPr lang="en-US" i="1" dirty="0"/>
              <a:t> FDA</a:t>
            </a:r>
            <a:r>
              <a:rPr lang="ru-RU" i="1" dirty="0"/>
              <a:t> ( США) одобрило применение препарата </a:t>
            </a:r>
            <a:r>
              <a:rPr lang="ru-RU" i="1" dirty="0" err="1"/>
              <a:t>Теплизумаба</a:t>
            </a:r>
            <a:r>
              <a:rPr lang="ru-RU" i="1" dirty="0"/>
              <a:t> (</a:t>
            </a:r>
            <a:r>
              <a:rPr lang="ru-RU" i="1" dirty="0" err="1"/>
              <a:t>моноклональное</a:t>
            </a:r>
            <a:r>
              <a:rPr lang="ru-RU" i="1" dirty="0"/>
              <a:t> антитело к </a:t>
            </a:r>
            <a:r>
              <a:rPr lang="en-US" i="1" dirty="0"/>
              <a:t>CD3</a:t>
            </a:r>
            <a:r>
              <a:rPr lang="ru-RU" i="1" dirty="0"/>
              <a:t>*рецепторам Т- клеток, которое препятствует опосредованному Т- клетками аутоиммунному  разрушению В-клеток</a:t>
            </a:r>
            <a:r>
              <a:rPr lang="en-US" i="1" dirty="0"/>
              <a:t>) </a:t>
            </a:r>
            <a:r>
              <a:rPr lang="ru-RU" i="1" dirty="0"/>
              <a:t> для отсрочки начала клинического  сахарного диабета  у лиц в возрасте  8 лет и старше со второй  стадией сахарного диабета ( </a:t>
            </a:r>
            <a:r>
              <a:rPr lang="ru-RU" i="1" dirty="0" err="1"/>
              <a:t>дисгликемий</a:t>
            </a:r>
            <a:r>
              <a:rPr lang="ru-RU" i="1" dirty="0"/>
              <a:t> и наличием антител )</a:t>
            </a:r>
          </a:p>
          <a:p>
            <a:r>
              <a:rPr lang="ru-RU" i="1" dirty="0"/>
              <a:t>В  апреле 2026 года </a:t>
            </a:r>
            <a:r>
              <a:rPr lang="ru-RU" i="1" dirty="0" err="1"/>
              <a:t>Теплизумаб</a:t>
            </a:r>
            <a:r>
              <a:rPr lang="ru-RU" i="1" dirty="0"/>
              <a:t> одобрен </a:t>
            </a:r>
            <a:r>
              <a:rPr lang="en-US" i="1" dirty="0"/>
              <a:t>FDA</a:t>
            </a:r>
            <a:r>
              <a:rPr lang="es-ES" i="1" dirty="0"/>
              <a:t> </a:t>
            </a:r>
            <a:r>
              <a:rPr lang="ru-RU" i="1" dirty="0"/>
              <a:t> к применению с 1 </a:t>
            </a:r>
            <a:r>
              <a:rPr lang="ru-RU" i="1" dirty="0" smtClean="0"/>
              <a:t>года(не зарегистрирован в РФ) </a:t>
            </a: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Новости конференции </a:t>
            </a:r>
            <a:r>
              <a:rPr lang="en-US" i="1" dirty="0" smtClean="0"/>
              <a:t>ATTD2026</a:t>
            </a:r>
            <a:endParaRPr lang="ru-RU" i="1" dirty="0" smtClean="0"/>
          </a:p>
          <a:p>
            <a:r>
              <a:rPr lang="ru-RU" i="1" dirty="0" smtClean="0"/>
              <a:t>Компания «</a:t>
            </a:r>
            <a:r>
              <a:rPr lang="en-US" i="1" dirty="0" smtClean="0"/>
              <a:t>Sana</a:t>
            </a:r>
            <a:r>
              <a:rPr lang="ru-RU" i="1" dirty="0" smtClean="0"/>
              <a:t>»  представили обновленные  данные клинического испытания по пересадке </a:t>
            </a:r>
            <a:r>
              <a:rPr lang="ru-RU" i="1" dirty="0" err="1" smtClean="0"/>
              <a:t>гипоиммунных</a:t>
            </a:r>
            <a:r>
              <a:rPr lang="ru-RU" i="1" dirty="0" smtClean="0"/>
              <a:t> клеток. Спустя 14 месяцев пересаженные пациенту  с   сахарным диабетом 1 типа   модифицированные донорские клетки вырабатывают инсулин без  </a:t>
            </a:r>
            <a:r>
              <a:rPr lang="ru-RU" i="1" dirty="0" err="1" smtClean="0"/>
              <a:t>иммуносупрессии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Компания</a:t>
            </a:r>
            <a:r>
              <a:rPr lang="en-US" i="1" dirty="0"/>
              <a:t> </a:t>
            </a:r>
            <a:r>
              <a:rPr lang="ru-RU" i="1" dirty="0" smtClean="0"/>
              <a:t>«</a:t>
            </a:r>
            <a:r>
              <a:rPr lang="en-US" i="1" dirty="0" err="1" smtClean="0"/>
              <a:t>Eledon</a:t>
            </a:r>
            <a:r>
              <a:rPr lang="ru-RU" i="1" dirty="0" smtClean="0"/>
              <a:t>»</a:t>
            </a:r>
            <a:r>
              <a:rPr lang="en-US" i="1" dirty="0"/>
              <a:t> </a:t>
            </a:r>
            <a:r>
              <a:rPr lang="ru-RU" i="1" dirty="0"/>
              <a:t> </a:t>
            </a:r>
            <a:r>
              <a:rPr lang="ru-RU" i="1" dirty="0" smtClean="0"/>
              <a:t>представила новые  данные по препарату для мягкой </a:t>
            </a:r>
            <a:r>
              <a:rPr lang="ru-RU" i="1" dirty="0" err="1" smtClean="0"/>
              <a:t>супрессии</a:t>
            </a:r>
            <a:r>
              <a:rPr lang="ru-RU" i="1" dirty="0" smtClean="0"/>
              <a:t> «</a:t>
            </a:r>
            <a:r>
              <a:rPr lang="ru-RU" i="1" dirty="0" err="1" smtClean="0"/>
              <a:t>Тегопрубарт</a:t>
            </a:r>
            <a:r>
              <a:rPr lang="ru-RU" i="1" dirty="0" smtClean="0"/>
              <a:t>», </a:t>
            </a:r>
            <a:r>
              <a:rPr lang="ru-RU" i="1" dirty="0" smtClean="0"/>
              <a:t>в исследовании препарат вводился при трансплантации островковых клеток. В нем принимали участие взрослые пациенты с длительным стажем заболевания. Через 4 недели  после трансплантации пациенты достигли  инсулиновой независимости.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0468903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230</TotalTime>
  <Words>1016</Words>
  <Application>Microsoft Office PowerPoint</Application>
  <PresentationFormat>Широкоэкранный</PresentationFormat>
  <Paragraphs>70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Сахарный  диабет 1 типа у детей и подростков</vt:lpstr>
      <vt:lpstr>Метаболизм углеводов  в организме </vt:lpstr>
      <vt:lpstr>Роль инсулина в организме</vt:lpstr>
      <vt:lpstr>Как развивается заболевание и каковы его  причины</vt:lpstr>
      <vt:lpstr>Причины развития  сахарного  диабет  типа у детей и подростков</vt:lpstr>
      <vt:lpstr>Симптомы   сахарного диабета 1типа</vt:lpstr>
      <vt:lpstr>Лабораторная диагностика  сахарного диабета 1 типа</vt:lpstr>
      <vt:lpstr>Диагностика  сахарного диабета 1 типа на ранних стадиях  у группы риска </vt:lpstr>
      <vt:lpstr>Лечение  сахарного  диабета 1 типа</vt:lpstr>
      <vt:lpstr>Пути достижения компенсации  заболевания и высокого качества жизни</vt:lpstr>
      <vt:lpstr>Новое в терапии ранних стадий СД 1 типа, данные клинических исследований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Сахарный  диабет 1 типа у детей и подростков</dc:title>
  <dc:creator>Наталия Киргинцева</dc:creator>
  <cp:lastModifiedBy>Наталия Киргинцева</cp:lastModifiedBy>
  <cp:revision>30</cp:revision>
  <dcterms:created xsi:type="dcterms:W3CDTF">2026-05-17T11:02:30Z</dcterms:created>
  <dcterms:modified xsi:type="dcterms:W3CDTF">2026-09-08T18:29:02Z</dcterms:modified>
</cp:coreProperties>
</file>